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637" r:id="rId2"/>
    <p:sldId id="761" r:id="rId3"/>
    <p:sldId id="764" r:id="rId4"/>
    <p:sldId id="767" r:id="rId5"/>
    <p:sldId id="709" r:id="rId6"/>
    <p:sldId id="771" r:id="rId7"/>
  </p:sldIdLst>
  <p:sldSz cx="9936163" cy="6858000"/>
  <p:notesSz cx="6735763" cy="9866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707669" indent="-30564" algn="l" rtl="0" eaLnBrk="0" fontAlgn="base" hangingPunct="0">
      <a:spcBef>
        <a:spcPct val="0"/>
      </a:spcBef>
      <a:spcAft>
        <a:spcPct val="0"/>
      </a:spcAft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1417688" indent="-63480" algn="l" rtl="0" eaLnBrk="0" fontAlgn="base" hangingPunct="0">
      <a:spcBef>
        <a:spcPct val="0"/>
      </a:spcBef>
      <a:spcAft>
        <a:spcPct val="0"/>
      </a:spcAft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2125357" indent="-94043" algn="l" rtl="0" eaLnBrk="0" fontAlgn="base" hangingPunct="0">
      <a:spcBef>
        <a:spcPct val="0"/>
      </a:spcBef>
      <a:spcAft>
        <a:spcPct val="0"/>
      </a:spcAft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2835376" indent="-126958" algn="l" rtl="0" eaLnBrk="0" fontAlgn="base" hangingPunct="0">
      <a:spcBef>
        <a:spcPct val="0"/>
      </a:spcBef>
      <a:spcAft>
        <a:spcPct val="0"/>
      </a:spcAft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3385524" algn="l" defTabSz="1354210" rtl="0" eaLnBrk="1" latinLnBrk="0" hangingPunct="1"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4062629" algn="l" defTabSz="1354210" rtl="0" eaLnBrk="1" latinLnBrk="0" hangingPunct="1"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4739734" algn="l" defTabSz="1354210" rtl="0" eaLnBrk="1" latinLnBrk="0" hangingPunct="1"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5416839" algn="l" defTabSz="1354210" rtl="0" eaLnBrk="1" latinLnBrk="0" hangingPunct="1">
      <a:defRPr sz="1628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5228"/>
    <a:srgbClr val="58585A"/>
    <a:srgbClr val="2F528F"/>
    <a:srgbClr val="006EAB"/>
    <a:srgbClr val="235596"/>
    <a:srgbClr val="6683C6"/>
    <a:srgbClr val="8497B0"/>
    <a:srgbClr val="8FB48F"/>
    <a:srgbClr val="B8C2E1"/>
    <a:srgbClr val="96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2" autoAdjust="0"/>
    <p:restoredTop sz="93758" autoAdjust="0"/>
  </p:normalViewPr>
  <p:slideViewPr>
    <p:cSldViewPr>
      <p:cViewPr varScale="1">
        <p:scale>
          <a:sx n="99" d="100"/>
          <a:sy n="99" d="100"/>
        </p:scale>
        <p:origin x="978" y="78"/>
      </p:cViewPr>
      <p:guideLst>
        <p:guide orient="horz" pos="2160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3210" y="30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03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t" anchorCtr="0" compatLnSpc="1">
            <a:prstTxWarp prst="textNoShape">
              <a:avLst/>
            </a:prstTxWarp>
          </a:bodyPr>
          <a:lstStyle>
            <a:lvl1pPr algn="l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264" y="0"/>
            <a:ext cx="292092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t" anchorCtr="0" compatLnSpc="1">
            <a:prstTxWarp prst="textNoShape">
              <a:avLst/>
            </a:prstTxWarp>
          </a:bodyPr>
          <a:lstStyle>
            <a:lvl1pPr algn="r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4432CD9-B528-4E96-8CAD-8288E2E3FA0C}" type="datetime1">
              <a:rPr lang="el-GR"/>
              <a:pPr>
                <a:defRPr/>
              </a:pPr>
              <a:t>27/9/2017</a:t>
            </a:fld>
            <a:endParaRPr lang="el-GR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001"/>
            <a:ext cx="2922503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b" anchorCtr="0" compatLnSpc="1">
            <a:prstTxWarp prst="textNoShape">
              <a:avLst/>
            </a:prstTxWarp>
          </a:bodyPr>
          <a:lstStyle>
            <a:lvl1pPr algn="l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264" y="9373001"/>
            <a:ext cx="292092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b" anchorCtr="0" compatLnSpc="1">
            <a:prstTxWarp prst="textNoShape">
              <a:avLst/>
            </a:prstTxWarp>
          </a:bodyPr>
          <a:lstStyle>
            <a:lvl1pPr algn="r" defTabSz="894369" eaLnBrk="1" hangingPunct="1">
              <a:defRPr>
                <a:latin typeface="Times New Roman" pitchFamily="18" charset="0"/>
              </a:defRPr>
            </a:lvl1pPr>
          </a:lstStyle>
          <a:p>
            <a:fld id="{611D2E78-4957-45DD-A930-315C35B78A68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2041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03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t" anchorCtr="0" compatLnSpc="1">
            <a:prstTxWarp prst="textNoShape">
              <a:avLst/>
            </a:prstTxWarp>
          </a:bodyPr>
          <a:lstStyle>
            <a:lvl1pPr algn="l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264" y="0"/>
            <a:ext cx="292092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t" anchorCtr="0" compatLnSpc="1">
            <a:prstTxWarp prst="textNoShape">
              <a:avLst/>
            </a:prstTxWarp>
          </a:bodyPr>
          <a:lstStyle>
            <a:lvl1pPr algn="r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46CCDFA-29B8-4ED2-A185-D1C6C02E9F12}" type="datetime1">
              <a:rPr lang="el-GR"/>
              <a:pPr>
                <a:defRPr/>
              </a:pPr>
              <a:t>27/9/2017</a:t>
            </a:fld>
            <a:endParaRPr lang="el-G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8188"/>
            <a:ext cx="535940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0429" y="4684918"/>
            <a:ext cx="5394906" cy="444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3001"/>
            <a:ext cx="2922503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b" anchorCtr="0" compatLnSpc="1">
            <a:prstTxWarp prst="textNoShape">
              <a:avLst/>
            </a:prstTxWarp>
          </a:bodyPr>
          <a:lstStyle>
            <a:lvl1pPr algn="l" defTabSz="895447" eaLnBrk="1" hangingPunct="1">
              <a:defRPr sz="11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264" y="9373001"/>
            <a:ext cx="2920929" cy="49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51" tIns="44659" rIns="89351" bIns="44659" numCol="1" anchor="b" anchorCtr="0" compatLnSpc="1">
            <a:prstTxWarp prst="textNoShape">
              <a:avLst/>
            </a:prstTxWarp>
          </a:bodyPr>
          <a:lstStyle>
            <a:lvl1pPr algn="r" defTabSz="894369" eaLnBrk="1" hangingPunct="1">
              <a:defRPr>
                <a:latin typeface="Times New Roman" pitchFamily="18" charset="0"/>
              </a:defRPr>
            </a:lvl1pPr>
          </a:lstStyle>
          <a:p>
            <a:fld id="{D8E2B13D-F144-4075-93CE-BEDA27D2DF93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4530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926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07669" algn="l" rtl="0" eaLnBrk="0" fontAlgn="base" hangingPunct="0">
      <a:spcBef>
        <a:spcPct val="30000"/>
      </a:spcBef>
      <a:spcAft>
        <a:spcPct val="0"/>
      </a:spcAft>
      <a:defRPr sz="1926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417688" algn="l" rtl="0" eaLnBrk="0" fontAlgn="base" hangingPunct="0">
      <a:spcBef>
        <a:spcPct val="30000"/>
      </a:spcBef>
      <a:spcAft>
        <a:spcPct val="0"/>
      </a:spcAft>
      <a:defRPr sz="1926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2125357" algn="l" rtl="0" eaLnBrk="0" fontAlgn="base" hangingPunct="0">
      <a:spcBef>
        <a:spcPct val="30000"/>
      </a:spcBef>
      <a:spcAft>
        <a:spcPct val="0"/>
      </a:spcAft>
      <a:defRPr sz="1926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835376" algn="l" rtl="0" eaLnBrk="0" fontAlgn="base" hangingPunct="0">
      <a:spcBef>
        <a:spcPct val="30000"/>
      </a:spcBef>
      <a:spcAft>
        <a:spcPct val="0"/>
      </a:spcAft>
      <a:defRPr sz="1926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544989" algn="l" defTabSz="1417995" rtl="0" eaLnBrk="1" latinLnBrk="0" hangingPunct="1">
      <a:defRPr sz="1926" kern="1200">
        <a:solidFill>
          <a:schemeClr val="tx1"/>
        </a:solidFill>
        <a:latin typeface="+mn-lt"/>
        <a:ea typeface="+mn-ea"/>
        <a:cs typeface="+mn-cs"/>
      </a:defRPr>
    </a:lvl6pPr>
    <a:lvl7pPr marL="4253986" algn="l" defTabSz="1417995" rtl="0" eaLnBrk="1" latinLnBrk="0" hangingPunct="1">
      <a:defRPr sz="1926" kern="1200">
        <a:solidFill>
          <a:schemeClr val="tx1"/>
        </a:solidFill>
        <a:latin typeface="+mn-lt"/>
        <a:ea typeface="+mn-ea"/>
        <a:cs typeface="+mn-cs"/>
      </a:defRPr>
    </a:lvl7pPr>
    <a:lvl8pPr marL="4962982" algn="l" defTabSz="1417995" rtl="0" eaLnBrk="1" latinLnBrk="0" hangingPunct="1">
      <a:defRPr sz="1926" kern="1200">
        <a:solidFill>
          <a:schemeClr val="tx1"/>
        </a:solidFill>
        <a:latin typeface="+mn-lt"/>
        <a:ea typeface="+mn-ea"/>
        <a:cs typeface="+mn-cs"/>
      </a:defRPr>
    </a:lvl8pPr>
    <a:lvl9pPr marL="5671983" algn="l" defTabSz="1417995" rtl="0" eaLnBrk="1" latinLnBrk="0" hangingPunct="1">
      <a:defRPr sz="19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441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2538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6047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24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09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2B13D-F144-4075-93CE-BEDA27D2DF93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7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563991" y="5962670"/>
            <a:ext cx="4080628" cy="344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1528" tIns="65765" rIns="131528" bIns="65765">
            <a:spAutoFit/>
          </a:bodyPr>
          <a:lstStyle>
            <a:lvl1pPr defTabSz="619125" eaLnBrk="0" hangingPunct="0">
              <a:defRPr sz="1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619125" eaLnBrk="0" hangingPunct="0">
              <a:defRPr sz="1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619125" eaLnBrk="0" hangingPunct="0">
              <a:defRPr sz="1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619125" eaLnBrk="0" hangingPunct="0">
              <a:defRPr sz="1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619125" eaLnBrk="0" hangingPunct="0">
              <a:defRPr sz="1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6191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6191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6191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6191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l-GR" sz="1375" smtClean="0">
              <a:cs typeface="+mn-cs"/>
            </a:endParaRP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9433" y="1700808"/>
            <a:ext cx="8919075" cy="899999"/>
          </a:xfrm>
        </p:spPr>
        <p:txBody>
          <a:bodyPr/>
          <a:lstStyle>
            <a:lvl1pPr algn="l">
              <a:defRPr sz="548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el-GR" dirty="0"/>
          </a:p>
        </p:txBody>
      </p:sp>
      <p:sp>
        <p:nvSpPr>
          <p:cNvPr id="783364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86782" y="2844001"/>
            <a:ext cx="8919075" cy="899999"/>
          </a:xfrm>
        </p:spPr>
        <p:txBody>
          <a:bodyPr anchor="ctr"/>
          <a:lstStyle>
            <a:lvl1pPr marL="0" indent="0">
              <a:spcBef>
                <a:spcPct val="0"/>
              </a:spcBef>
              <a:buClrTx/>
              <a:buFontTx/>
              <a:buNone/>
              <a:tabLst>
                <a:tab pos="8501480" algn="r"/>
              </a:tabLst>
              <a:defRPr sz="4904" b="1">
                <a:solidFill>
                  <a:srgbClr val="58585A"/>
                </a:solidFill>
                <a:effectLst/>
              </a:defRPr>
            </a:lvl1pPr>
          </a:lstStyle>
          <a:p>
            <a:r>
              <a:rPr lang="el-GR" dirty="0" err="1"/>
              <a:t>Click</a:t>
            </a:r>
            <a:r>
              <a:rPr lang="el-GR" dirty="0"/>
              <a:t> </a:t>
            </a:r>
            <a:r>
              <a:rPr lang="el-GR" dirty="0" err="1"/>
              <a:t>to</a:t>
            </a:r>
            <a:r>
              <a:rPr lang="el-GR" dirty="0"/>
              <a:t> </a:t>
            </a:r>
            <a:r>
              <a:rPr lang="el-GR" dirty="0" err="1"/>
              <a:t>edit</a:t>
            </a:r>
            <a:r>
              <a:rPr lang="el-GR" dirty="0"/>
              <a:t> </a:t>
            </a:r>
            <a:r>
              <a:rPr lang="el-GR" dirty="0" err="1"/>
              <a:t>Master</a:t>
            </a:r>
            <a:r>
              <a:rPr lang="el-GR" dirty="0"/>
              <a:t> </a:t>
            </a:r>
            <a:r>
              <a:rPr lang="el-GR" dirty="0" err="1"/>
              <a:t>subtitle</a:t>
            </a:r>
            <a:r>
              <a:rPr lang="el-GR" dirty="0"/>
              <a:t> </a:t>
            </a:r>
            <a:r>
              <a:rPr lang="el-GR" dirty="0" err="1"/>
              <a:t>style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44" y="5292000"/>
            <a:ext cx="1449985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570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1" userDrawn="1">
          <p15:clr>
            <a:srgbClr val="FBAE40"/>
          </p15:clr>
        </p15:guide>
        <p15:guide id="2" pos="313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104996" y="1080000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11" y="3779999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09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6669225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09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81403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6669225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3481403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451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6669225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11" y="3779999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81403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679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6669225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832" y="1080000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81403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109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1" y="1080001"/>
            <a:ext cx="5412063" cy="5220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894325" y="1080000"/>
            <a:ext cx="37509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5894325" y="3779999"/>
            <a:ext cx="37509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9049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09" y="3779999"/>
            <a:ext cx="299258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81403" y="1080001"/>
            <a:ext cx="6180763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7937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1" y="1080001"/>
            <a:ext cx="5412063" cy="5220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894325" y="1080001"/>
            <a:ext cx="3750935" cy="5220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751864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201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1"/>
            <a:ext cx="2992585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481403" y="1080001"/>
            <a:ext cx="6180763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5764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704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35848" y="313061"/>
            <a:ext cx="9055828" cy="4154123"/>
          </a:xfrm>
        </p:spPr>
        <p:txBody>
          <a:bodyPr anchor="b" anchorCtr="0"/>
          <a:lstStyle>
            <a:lvl1pPr marL="0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1pPr>
            <a:lvl2pPr marL="360006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2pPr>
            <a:lvl3pPr marL="612009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3pPr>
            <a:lvl4pPr marL="864013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4pPr>
            <a:lvl5pPr marL="1116017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35848" y="4465682"/>
            <a:ext cx="9055828" cy="2077062"/>
          </a:xfrm>
        </p:spPr>
        <p:txBody>
          <a:bodyPr anchor="t" anchorCtr="0"/>
          <a:lstStyle>
            <a:lvl1pPr marL="0" indent="0">
              <a:buClr>
                <a:srgbClr val="778899"/>
              </a:buClr>
              <a:buFontTx/>
              <a:buNone/>
              <a:defRPr sz="2885">
                <a:solidFill>
                  <a:srgbClr val="58585A"/>
                </a:solidFill>
                <a:latin typeface="Calibri" pitchFamily="34" charset="0"/>
              </a:defRPr>
            </a:lvl1pPr>
            <a:lvl2pPr marL="360006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2pPr>
            <a:lvl3pPr marL="612009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3pPr>
            <a:lvl4pPr marL="864013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4pPr>
            <a:lvl5pPr marL="1116017" indent="0">
              <a:buClr>
                <a:srgbClr val="778899"/>
              </a:buClr>
              <a:buFontTx/>
              <a:buNone/>
              <a:defRPr sz="5481">
                <a:solidFill>
                  <a:srgbClr val="006EAB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535848" y="4465682"/>
            <a:ext cx="90558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640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201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1"/>
            <a:ext cx="9388500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3832" y="6570003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85250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1"/>
            <a:ext cx="9388500" cy="5256000"/>
          </a:xfrm>
        </p:spPr>
        <p:txBody>
          <a:bodyPr/>
          <a:lstStyle>
            <a:lvl1pPr marL="0" indent="0">
              <a:buClr>
                <a:srgbClr val="778899"/>
              </a:buClr>
              <a:buFontTx/>
              <a:buNone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 marL="360006" indent="0">
              <a:buClr>
                <a:srgbClr val="778899"/>
              </a:buClr>
              <a:buFontTx/>
              <a:buNone/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 marL="612010" indent="0">
              <a:buClr>
                <a:srgbClr val="778899"/>
              </a:buClr>
              <a:buFontTx/>
              <a:buNone/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 marL="864013" indent="0">
              <a:buClr>
                <a:srgbClr val="778899"/>
              </a:buClr>
              <a:buFontTx/>
              <a:buNone/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 marL="1116018" indent="0">
              <a:buClr>
                <a:srgbClr val="778899"/>
              </a:buClr>
              <a:buFontTx/>
              <a:buNone/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091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1"/>
            <a:ext cx="4557335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104996" y="1080001"/>
            <a:ext cx="4557335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081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1"/>
            <a:ext cx="4557335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5104996" y="1080000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5104476" y="3779999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21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1" y="1080000"/>
            <a:ext cx="50400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508601" y="1079999"/>
            <a:ext cx="4140000" cy="5256000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08" y="3779999"/>
            <a:ext cx="50400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205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11" y="3779999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116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5104996" y="1080000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09" y="3779999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5104476" y="3779999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895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273832" y="6569291"/>
            <a:ext cx="2073293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i="1" dirty="0" smtClean="0">
                <a:solidFill>
                  <a:srgbClr val="58585A"/>
                </a:solidFill>
                <a:latin typeface="Calibri" panose="020F0502020204030204" pitchFamily="34" charset="0"/>
              </a:rPr>
              <a:t>Athens Exchange Group</a:t>
            </a:r>
            <a:endParaRPr lang="en-US" sz="1000" b="1" i="1" dirty="0">
              <a:solidFill>
                <a:srgbClr val="58585A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32" y="0"/>
            <a:ext cx="9388500" cy="864000"/>
          </a:xfrm>
        </p:spPr>
        <p:txBody>
          <a:bodyPr/>
          <a:lstStyle>
            <a:lvl1pPr algn="l">
              <a:defRPr sz="3173">
                <a:solidFill>
                  <a:srgbClr val="006EAB"/>
                </a:solidFill>
                <a:effectLst/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32" y="1080000"/>
            <a:ext cx="9388500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801718" y="6570000"/>
            <a:ext cx="860613" cy="244800"/>
          </a:xfrm>
        </p:spPr>
        <p:txBody>
          <a:bodyPr/>
          <a:lstStyle>
            <a:lvl1pPr>
              <a:defRPr i="1">
                <a:solidFill>
                  <a:srgbClr val="58585A"/>
                </a:solidFill>
              </a:defRPr>
            </a:lvl1pPr>
          </a:lstStyle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273832" y="864000"/>
            <a:ext cx="93885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6EAB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273832" y="6490817"/>
            <a:ext cx="93885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5858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73309" y="3779999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5104476" y="3779999"/>
            <a:ext cx="4557335" cy="2520001"/>
          </a:xfrm>
        </p:spPr>
        <p:txBody>
          <a:bodyPr/>
          <a:lstStyle>
            <a:lvl1pPr marL="324005" indent="-324005">
              <a:buClr>
                <a:srgbClr val="778899"/>
              </a:buClr>
              <a:buFont typeface="Wingdings" pitchFamily="2" charset="2"/>
              <a:buChar char="Ø"/>
              <a:defRPr sz="1800">
                <a:solidFill>
                  <a:srgbClr val="404040"/>
                </a:solidFill>
                <a:latin typeface="Calibri" pitchFamily="34" charset="0"/>
              </a:defRPr>
            </a:lvl1pPr>
            <a:lvl2pPr>
              <a:buClr>
                <a:srgbClr val="778899"/>
              </a:buClr>
              <a:defRPr sz="1701">
                <a:solidFill>
                  <a:srgbClr val="404040"/>
                </a:solidFill>
                <a:latin typeface="Calibri" pitchFamily="34" charset="0"/>
              </a:defRPr>
            </a:lvl2pPr>
            <a:lvl3pPr>
              <a:buClr>
                <a:srgbClr val="778899"/>
              </a:buClr>
              <a:defRPr sz="1600">
                <a:solidFill>
                  <a:srgbClr val="404040"/>
                </a:solidFill>
                <a:latin typeface="Calibri" pitchFamily="34" charset="0"/>
              </a:defRPr>
            </a:lvl3pPr>
            <a:lvl4pPr>
              <a:buClr>
                <a:srgbClr val="778899"/>
              </a:buClr>
              <a:defRPr sz="1500">
                <a:solidFill>
                  <a:srgbClr val="404040"/>
                </a:solidFill>
                <a:latin typeface="Calibri" pitchFamily="34" charset="0"/>
              </a:defRPr>
            </a:lvl4pPr>
            <a:lvl5pPr>
              <a:buClr>
                <a:srgbClr val="778899"/>
              </a:buClr>
              <a:defRPr sz="1401">
                <a:solidFill>
                  <a:srgbClr val="404040"/>
                </a:solidFill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729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34713" y="0"/>
            <a:ext cx="9623213" cy="899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756" tIns="32377" rIns="64756" bIns="323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832" y="1044001"/>
            <a:ext cx="9388500" cy="52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756" tIns="32377" rIns="64756" bIns="323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3"/>
            <a:r>
              <a:rPr lang="el-GR" dirty="0" err="1" smtClean="0"/>
              <a:t>Fourth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4"/>
            <a:r>
              <a:rPr lang="el-GR" dirty="0" err="1" smtClean="0"/>
              <a:t>Fifth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802145" y="6462000"/>
            <a:ext cx="860613" cy="360001"/>
          </a:xfrm>
          <a:prstGeom prst="rect">
            <a:avLst/>
          </a:prstGeom>
        </p:spPr>
        <p:txBody>
          <a:bodyPr vert="horz" wrap="square" lIns="61841" tIns="30920" rIns="61841" bIns="309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58585A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Page </a:t>
            </a:r>
            <a:fld id="{1F21209C-1E94-47A3-A4C5-7A89465E76BE}" type="slidenum">
              <a:rPr lang="en-US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0" r:id="rId2"/>
    <p:sldLayoutId id="2147483832" r:id="rId3"/>
    <p:sldLayoutId id="2147483842" r:id="rId4"/>
    <p:sldLayoutId id="2147483844" r:id="rId5"/>
    <p:sldLayoutId id="2147483846" r:id="rId6"/>
    <p:sldLayoutId id="2147483830" r:id="rId7"/>
    <p:sldLayoutId id="2147483843" r:id="rId8"/>
    <p:sldLayoutId id="2147483834" r:id="rId9"/>
    <p:sldLayoutId id="2147483833" r:id="rId10"/>
    <p:sldLayoutId id="2147483837" r:id="rId11"/>
    <p:sldLayoutId id="2147483836" r:id="rId12"/>
    <p:sldLayoutId id="2147483835" r:id="rId13"/>
    <p:sldLayoutId id="2147483838" r:id="rId14"/>
    <p:sldLayoutId id="2147483840" r:id="rId15"/>
    <p:sldLayoutId id="2147483839" r:id="rId16"/>
    <p:sldLayoutId id="2147483841" r:id="rId17"/>
    <p:sldLayoutId id="2147483831" r:id="rId18"/>
    <p:sldLayoutId id="2147483845" r:id="rId19"/>
  </p:sldLayoutIdLst>
  <p:hf hdr="0" ftr="0" dt="0"/>
  <p:txStyles>
    <p:titleStyle>
      <a:lvl1pPr algn="l" defTabSz="889759" rtl="0" eaLnBrk="0" fontAlgn="base" hangingPunct="0">
        <a:spcBef>
          <a:spcPct val="0"/>
        </a:spcBef>
        <a:spcAft>
          <a:spcPct val="0"/>
        </a:spcAft>
        <a:tabLst>
          <a:tab pos="8500695" algn="r"/>
        </a:tabLst>
        <a:defRPr sz="3201" b="1">
          <a:solidFill>
            <a:srgbClr val="006EAB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r" defTabSz="889759" rtl="0" eaLnBrk="0" fontAlgn="base" hangingPunct="0">
        <a:spcBef>
          <a:spcPct val="0"/>
        </a:spcBef>
        <a:spcAft>
          <a:spcPct val="0"/>
        </a:spcAft>
        <a:tabLst>
          <a:tab pos="8500695" algn="r"/>
        </a:tabLst>
        <a:defRPr sz="3297" b="1">
          <a:solidFill>
            <a:srgbClr val="778899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r" defTabSz="889759" rtl="0" eaLnBrk="0" fontAlgn="base" hangingPunct="0">
        <a:spcBef>
          <a:spcPct val="0"/>
        </a:spcBef>
        <a:spcAft>
          <a:spcPct val="0"/>
        </a:spcAft>
        <a:tabLst>
          <a:tab pos="8500695" algn="r"/>
        </a:tabLst>
        <a:defRPr sz="3297" b="1">
          <a:solidFill>
            <a:srgbClr val="778899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r" defTabSz="889759" rtl="0" eaLnBrk="0" fontAlgn="base" hangingPunct="0">
        <a:spcBef>
          <a:spcPct val="0"/>
        </a:spcBef>
        <a:spcAft>
          <a:spcPct val="0"/>
        </a:spcAft>
        <a:tabLst>
          <a:tab pos="8500695" algn="r"/>
        </a:tabLst>
        <a:defRPr sz="3297" b="1">
          <a:solidFill>
            <a:srgbClr val="778899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r" defTabSz="889759" rtl="0" eaLnBrk="0" fontAlgn="base" hangingPunct="0">
        <a:spcBef>
          <a:spcPct val="0"/>
        </a:spcBef>
        <a:spcAft>
          <a:spcPct val="0"/>
        </a:spcAft>
        <a:tabLst>
          <a:tab pos="8500695" algn="r"/>
        </a:tabLst>
        <a:defRPr sz="3297" b="1">
          <a:solidFill>
            <a:srgbClr val="778899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657648" algn="r" defTabSz="890567" rtl="0" fontAlgn="base">
        <a:spcBef>
          <a:spcPct val="0"/>
        </a:spcBef>
        <a:spcAft>
          <a:spcPct val="0"/>
        </a:spcAft>
        <a:tabLst>
          <a:tab pos="8501480" algn="r"/>
        </a:tabLst>
        <a:defRPr sz="2885" b="1">
          <a:solidFill>
            <a:schemeClr val="bg1"/>
          </a:solidFill>
          <a:latin typeface="Verdana" pitchFamily="34" charset="0"/>
        </a:defRPr>
      </a:lvl6pPr>
      <a:lvl7pPr marL="1315299" algn="r" defTabSz="890567" rtl="0" fontAlgn="base">
        <a:spcBef>
          <a:spcPct val="0"/>
        </a:spcBef>
        <a:spcAft>
          <a:spcPct val="0"/>
        </a:spcAft>
        <a:tabLst>
          <a:tab pos="8501480" algn="r"/>
        </a:tabLst>
        <a:defRPr sz="2885" b="1">
          <a:solidFill>
            <a:schemeClr val="bg1"/>
          </a:solidFill>
          <a:latin typeface="Verdana" pitchFamily="34" charset="0"/>
        </a:defRPr>
      </a:lvl7pPr>
      <a:lvl8pPr marL="1972946" algn="r" defTabSz="890567" rtl="0" fontAlgn="base">
        <a:spcBef>
          <a:spcPct val="0"/>
        </a:spcBef>
        <a:spcAft>
          <a:spcPct val="0"/>
        </a:spcAft>
        <a:tabLst>
          <a:tab pos="8501480" algn="r"/>
        </a:tabLst>
        <a:defRPr sz="2885" b="1">
          <a:solidFill>
            <a:schemeClr val="bg1"/>
          </a:solidFill>
          <a:latin typeface="Verdana" pitchFamily="34" charset="0"/>
        </a:defRPr>
      </a:lvl8pPr>
      <a:lvl9pPr marL="2630594" algn="r" defTabSz="890567" rtl="0" fontAlgn="base">
        <a:spcBef>
          <a:spcPct val="0"/>
        </a:spcBef>
        <a:spcAft>
          <a:spcPct val="0"/>
        </a:spcAft>
        <a:tabLst>
          <a:tab pos="8501480" algn="r"/>
        </a:tabLst>
        <a:defRPr sz="2885" b="1">
          <a:solidFill>
            <a:schemeClr val="bg1"/>
          </a:solidFill>
          <a:latin typeface="Verdana" pitchFamily="34" charset="0"/>
        </a:defRPr>
      </a:lvl9pPr>
    </p:titleStyle>
    <p:bodyStyle>
      <a:lvl1pPr marL="324005" indent="-324005" algn="just" defTabSz="889759" rtl="0" eaLnBrk="0" fontAlgn="base" hangingPunct="0">
        <a:spcBef>
          <a:spcPts val="300"/>
        </a:spcBef>
        <a:spcAft>
          <a:spcPts val="300"/>
        </a:spcAft>
        <a:buClr>
          <a:srgbClr val="778899"/>
        </a:buClr>
        <a:buFont typeface="Wingdings" panose="05000000000000000000" pitchFamily="2" charset="2"/>
        <a:buChar char="Ø"/>
        <a:defRPr sz="18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612010" indent="-252005" algn="just" defTabSz="889759" rtl="0" eaLnBrk="0" fontAlgn="base" hangingPunct="0">
        <a:spcBef>
          <a:spcPts val="300"/>
        </a:spcBef>
        <a:spcAft>
          <a:spcPts val="300"/>
        </a:spcAft>
        <a:buClr>
          <a:srgbClr val="778899"/>
        </a:buClr>
        <a:buFont typeface="Wingdings" pitchFamily="2" charset="2"/>
        <a:buChar char="§"/>
        <a:defRPr sz="1701">
          <a:solidFill>
            <a:srgbClr val="404040"/>
          </a:solidFill>
          <a:latin typeface="Calibri" pitchFamily="34" charset="0"/>
        </a:defRPr>
      </a:lvl2pPr>
      <a:lvl3pPr marL="864013" indent="-252005" algn="just" defTabSz="889759" rtl="0" eaLnBrk="0" fontAlgn="base" hangingPunct="0">
        <a:spcBef>
          <a:spcPts val="300"/>
        </a:spcBef>
        <a:spcAft>
          <a:spcPts val="300"/>
        </a:spcAft>
        <a:buClr>
          <a:srgbClr val="778899"/>
        </a:buClr>
        <a:buChar char="•"/>
        <a:defRPr sz="1600">
          <a:solidFill>
            <a:srgbClr val="404040"/>
          </a:solidFill>
          <a:latin typeface="Calibri" pitchFamily="34" charset="0"/>
        </a:defRPr>
      </a:lvl3pPr>
      <a:lvl4pPr marL="1116018" indent="-252005" algn="just" defTabSz="889759" rtl="0" eaLnBrk="0" fontAlgn="base" hangingPunct="0">
        <a:spcBef>
          <a:spcPts val="300"/>
        </a:spcBef>
        <a:spcAft>
          <a:spcPts val="300"/>
        </a:spcAft>
        <a:buClr>
          <a:srgbClr val="778899"/>
        </a:buClr>
        <a:buFont typeface="Wingdings" panose="05000000000000000000" pitchFamily="2" charset="2"/>
        <a:buChar char="v"/>
        <a:defRPr sz="1500">
          <a:solidFill>
            <a:srgbClr val="404040"/>
          </a:solidFill>
          <a:latin typeface="Calibri" pitchFamily="34" charset="0"/>
        </a:defRPr>
      </a:lvl4pPr>
      <a:lvl5pPr marL="1368021" indent="-252005" algn="just" defTabSz="889759" rtl="0" eaLnBrk="0" fontAlgn="base" hangingPunct="0">
        <a:spcBef>
          <a:spcPts val="300"/>
        </a:spcBef>
        <a:spcAft>
          <a:spcPts val="300"/>
        </a:spcAft>
        <a:buClr>
          <a:srgbClr val="778899"/>
        </a:buClr>
        <a:buChar char="»"/>
        <a:defRPr sz="1401">
          <a:solidFill>
            <a:srgbClr val="404040"/>
          </a:solidFill>
          <a:latin typeface="Calibri" pitchFamily="34" charset="0"/>
        </a:defRPr>
      </a:lvl5pPr>
      <a:lvl6pPr marL="2660282" indent="-223781" algn="l" defTabSz="890567" rtl="0" fontAlgn="base">
        <a:spcBef>
          <a:spcPct val="20000"/>
        </a:spcBef>
        <a:spcAft>
          <a:spcPct val="0"/>
        </a:spcAft>
        <a:buChar char="»"/>
        <a:defRPr sz="2061">
          <a:solidFill>
            <a:schemeClr val="accent2"/>
          </a:solidFill>
          <a:latin typeface="+mn-lt"/>
        </a:defRPr>
      </a:lvl6pPr>
      <a:lvl7pPr marL="3317930" indent="-223781" algn="l" defTabSz="890567" rtl="0" fontAlgn="base">
        <a:spcBef>
          <a:spcPct val="20000"/>
        </a:spcBef>
        <a:spcAft>
          <a:spcPct val="0"/>
        </a:spcAft>
        <a:buChar char="»"/>
        <a:defRPr sz="2061">
          <a:solidFill>
            <a:schemeClr val="accent2"/>
          </a:solidFill>
          <a:latin typeface="+mn-lt"/>
        </a:defRPr>
      </a:lvl7pPr>
      <a:lvl8pPr marL="3975579" indent="-223781" algn="l" defTabSz="890567" rtl="0" fontAlgn="base">
        <a:spcBef>
          <a:spcPct val="20000"/>
        </a:spcBef>
        <a:spcAft>
          <a:spcPct val="0"/>
        </a:spcAft>
        <a:buChar char="»"/>
        <a:defRPr sz="2061">
          <a:solidFill>
            <a:schemeClr val="accent2"/>
          </a:solidFill>
          <a:latin typeface="+mn-lt"/>
        </a:defRPr>
      </a:lvl8pPr>
      <a:lvl9pPr marL="4633228" indent="-223781" algn="l" defTabSz="890567" rtl="0" fontAlgn="base">
        <a:spcBef>
          <a:spcPct val="20000"/>
        </a:spcBef>
        <a:spcAft>
          <a:spcPct val="0"/>
        </a:spcAft>
        <a:buChar char="»"/>
        <a:defRPr sz="2061">
          <a:solidFill>
            <a:schemeClr val="accent2"/>
          </a:solidFill>
          <a:latin typeface="+mn-lt"/>
        </a:defRPr>
      </a:lvl9pPr>
    </p:bodyStyle>
    <p:otherStyle>
      <a:defPPr>
        <a:defRPr lang="el-GR"/>
      </a:defPPr>
      <a:lvl1pPr marL="0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1pPr>
      <a:lvl2pPr marL="657648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2pPr>
      <a:lvl3pPr marL="1315299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3pPr>
      <a:lvl4pPr marL="1972946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4pPr>
      <a:lvl5pPr marL="2630594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5pPr>
      <a:lvl6pPr marL="3288244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6pPr>
      <a:lvl7pPr marL="3945893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7pPr>
      <a:lvl8pPr marL="4603541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8pPr>
      <a:lvl9pPr marL="5261190" algn="l" defTabSz="1315299" rtl="0" eaLnBrk="1" latinLnBrk="0" hangingPunct="1">
        <a:defRPr sz="26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ATHEX Market</a:t>
            </a:r>
            <a:endParaRPr lang="en-US" sz="5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sz="3000" dirty="0" smtClean="0"/>
              <a:t>Indices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817330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252000" y="1080000"/>
            <a:ext cx="6206417" cy="2520001"/>
          </a:xfrm>
        </p:spPr>
        <p:txBody>
          <a:bodyPr/>
          <a:lstStyle/>
          <a:p>
            <a:pPr>
              <a:buClr>
                <a:srgbClr val="58585A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58585A"/>
                </a:solidFill>
              </a:rPr>
              <a:t>Market returns </a:t>
            </a:r>
            <a:r>
              <a:rPr lang="en-US" sz="1600" dirty="0">
                <a:solidFill>
                  <a:srgbClr val="58585A"/>
                </a:solidFill>
              </a:rPr>
              <a:t>for the period 2010-2017 have </a:t>
            </a:r>
            <a:r>
              <a:rPr lang="en-US" sz="1600" dirty="0" smtClean="0">
                <a:solidFill>
                  <a:srgbClr val="58585A"/>
                </a:solidFill>
              </a:rPr>
              <a:t>decline </a:t>
            </a:r>
            <a:r>
              <a:rPr lang="en-US" sz="1600" dirty="0">
                <a:solidFill>
                  <a:srgbClr val="58585A"/>
                </a:solidFill>
              </a:rPr>
              <a:t>but not to the same extent for the individual segments of the </a:t>
            </a:r>
            <a:r>
              <a:rPr lang="en-US" sz="1600" dirty="0" smtClean="0">
                <a:solidFill>
                  <a:srgbClr val="58585A"/>
                </a:solidFill>
              </a:rPr>
              <a:t>market as this is offset by the returns of market indices</a:t>
            </a:r>
          </a:p>
          <a:p>
            <a:pPr>
              <a:buClr>
                <a:srgbClr val="58585A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58585A"/>
                </a:solidFill>
              </a:rPr>
              <a:t>Compound Annual Growth Rate 2010 – 2017: 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ATHEX Composite Index </a:t>
            </a:r>
            <a:r>
              <a:rPr lang="en-US" sz="1501" b="1" dirty="0" smtClean="0">
                <a:solidFill>
                  <a:srgbClr val="D85228"/>
                </a:solidFill>
              </a:rPr>
              <a:t>-7.4%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FTSE/ATHEX Large Cap Index</a:t>
            </a:r>
            <a:r>
              <a:rPr lang="en-US" sz="1501" dirty="0" smtClean="0">
                <a:solidFill>
                  <a:srgbClr val="58585A"/>
                </a:solidFill>
              </a:rPr>
              <a:t> </a:t>
            </a:r>
            <a:r>
              <a:rPr lang="en-US" sz="1501" b="1" dirty="0" smtClean="0">
                <a:solidFill>
                  <a:srgbClr val="D85228"/>
                </a:solidFill>
              </a:rPr>
              <a:t>-14.7%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FTSE/ATHEX Mid Cap</a:t>
            </a:r>
            <a:r>
              <a:rPr lang="en-US" sz="1501" dirty="0" smtClean="0">
                <a:solidFill>
                  <a:srgbClr val="58585A"/>
                </a:solidFill>
              </a:rPr>
              <a:t> </a:t>
            </a:r>
            <a:r>
              <a:rPr lang="en-US" sz="1501" b="1" dirty="0" smtClean="0">
                <a:solidFill>
                  <a:srgbClr val="D85228"/>
                </a:solidFill>
              </a:rPr>
              <a:t>-3.9%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FTSE/ATHEX Banking Index</a:t>
            </a:r>
            <a:r>
              <a:rPr lang="en-US" sz="1501" b="1" dirty="0" smtClean="0">
                <a:solidFill>
                  <a:srgbClr val="D85228"/>
                </a:solidFill>
              </a:rPr>
              <a:t>  -53.0%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Market Returns</a:t>
            </a:r>
            <a:br>
              <a:rPr lang="en-US" sz="3200" dirty="0" smtClean="0"/>
            </a:br>
            <a:r>
              <a:rPr lang="en-US" sz="2800" dirty="0" smtClean="0"/>
              <a:t>Financial Sector Dominates Market Performance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560F551-554D-45C4-987C-56C322CC2A01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60000" y="6300000"/>
            <a:ext cx="7164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ATHEXGROUP, August 31</a:t>
            </a:r>
            <a:r>
              <a:rPr lang="en-US" sz="10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2017</a:t>
            </a:r>
            <a:endParaRPr lang="el-GR" sz="10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252201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FTSE/ATHEX Large Cap Index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438233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FTSE/ATHEX Mid Cap Index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6624265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FTSE/ATHEX Banking Index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6624265" y="1088776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ATHEX Composite Price Index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265" y="1412776"/>
            <a:ext cx="3132000" cy="219818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617" y="3967091"/>
            <a:ext cx="3132000" cy="219818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8441" y="3967091"/>
            <a:ext cx="3132000" cy="219818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4265" y="3969590"/>
            <a:ext cx="3132000" cy="219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7179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252000" y="1080000"/>
            <a:ext cx="9360000" cy="2520001"/>
          </a:xfrm>
        </p:spPr>
        <p:txBody>
          <a:bodyPr/>
          <a:lstStyle/>
          <a:p>
            <a:pPr>
              <a:buClr>
                <a:srgbClr val="58585A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58585A"/>
                </a:solidFill>
              </a:rPr>
              <a:t>The private non financial </a:t>
            </a:r>
            <a:r>
              <a:rPr lang="en-US" sz="1600" dirty="0">
                <a:solidFill>
                  <a:srgbClr val="58585A"/>
                </a:solidFill>
              </a:rPr>
              <a:t>sector </a:t>
            </a:r>
            <a:r>
              <a:rPr lang="en-US" sz="1600" dirty="0" smtClean="0">
                <a:solidFill>
                  <a:srgbClr val="58585A"/>
                </a:solidFill>
              </a:rPr>
              <a:t>showed </a:t>
            </a:r>
            <a:r>
              <a:rPr lang="en-US" sz="1600" dirty="0">
                <a:solidFill>
                  <a:srgbClr val="58585A"/>
                </a:solidFill>
              </a:rPr>
              <a:t>greater </a:t>
            </a:r>
            <a:r>
              <a:rPr lang="en-US" sz="1600" dirty="0" smtClean="0">
                <a:solidFill>
                  <a:srgbClr val="58585A"/>
                </a:solidFill>
              </a:rPr>
              <a:t>resilience to </a:t>
            </a:r>
            <a:r>
              <a:rPr lang="en-US" sz="1600" dirty="0">
                <a:solidFill>
                  <a:srgbClr val="58585A"/>
                </a:solidFill>
              </a:rPr>
              <a:t>the crisis with smaller losses compared to </a:t>
            </a:r>
            <a:r>
              <a:rPr lang="en-US" sz="1600" dirty="0" smtClean="0">
                <a:solidFill>
                  <a:srgbClr val="58585A"/>
                </a:solidFill>
              </a:rPr>
              <a:t>the banking sector and </a:t>
            </a:r>
            <a:r>
              <a:rPr lang="en-US" sz="1600" dirty="0">
                <a:solidFill>
                  <a:srgbClr val="58585A"/>
                </a:solidFill>
              </a:rPr>
              <a:t>reacted faster when the climate in the economy showed signs of </a:t>
            </a:r>
            <a:r>
              <a:rPr lang="en-US" sz="1600" dirty="0" smtClean="0">
                <a:solidFill>
                  <a:srgbClr val="58585A"/>
                </a:solidFill>
              </a:rPr>
              <a:t>recovery.</a:t>
            </a:r>
          </a:p>
          <a:p>
            <a:pPr>
              <a:buClr>
                <a:srgbClr val="58585A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58585A"/>
                </a:solidFill>
              </a:rPr>
              <a:t>Compound Annual Growth Rate 2010 – 2017: 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FTSE/ATHEX Global Traders Plus</a:t>
            </a:r>
            <a:r>
              <a:rPr lang="en-US" sz="1501" dirty="0" smtClean="0">
                <a:solidFill>
                  <a:srgbClr val="58585A"/>
                </a:solidFill>
              </a:rPr>
              <a:t> </a:t>
            </a:r>
            <a:r>
              <a:rPr lang="en-US" sz="1501" b="1" dirty="0" smtClean="0">
                <a:solidFill>
                  <a:srgbClr val="8FB48F"/>
                </a:solidFill>
              </a:rPr>
              <a:t>+9.8%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1" b="1" dirty="0" smtClean="0">
                <a:solidFill>
                  <a:srgbClr val="2F528F"/>
                </a:solidFill>
              </a:rPr>
              <a:t>FTSE/ATHEX Factor Weight</a:t>
            </a:r>
            <a:r>
              <a:rPr lang="en-US" sz="1501" dirty="0" smtClean="0">
                <a:solidFill>
                  <a:srgbClr val="58585A"/>
                </a:solidFill>
              </a:rPr>
              <a:t> </a:t>
            </a:r>
            <a:r>
              <a:rPr lang="en-US" sz="1501" b="1" dirty="0" smtClean="0">
                <a:solidFill>
                  <a:srgbClr val="8FB48F"/>
                </a:solidFill>
              </a:rPr>
              <a:t>+11.2%</a:t>
            </a:r>
          </a:p>
          <a:p>
            <a:pPr lvl="1">
              <a:buClr>
                <a:srgbClr val="58585A"/>
              </a:buClr>
              <a:buFont typeface="Wingdings" panose="05000000000000000000" pitchFamily="2" charset="2"/>
              <a:buChar char="ü"/>
            </a:pPr>
            <a:r>
              <a:rPr lang="en-US" sz="1500" b="1" dirty="0" smtClean="0">
                <a:solidFill>
                  <a:srgbClr val="2F528F"/>
                </a:solidFill>
              </a:rPr>
              <a:t>ATHEX Price Index Ex-Banks </a:t>
            </a:r>
            <a:r>
              <a:rPr lang="en-US" sz="1500" b="1" dirty="0" smtClean="0">
                <a:solidFill>
                  <a:srgbClr val="8FB48F"/>
                </a:solidFill>
              </a:rPr>
              <a:t>+3.8%</a:t>
            </a:r>
            <a:r>
              <a:rPr lang="en-US" sz="1500" dirty="0" smtClean="0">
                <a:solidFill>
                  <a:srgbClr val="58585A"/>
                </a:solidFill>
              </a:rPr>
              <a:t> </a:t>
            </a:r>
          </a:p>
          <a:p>
            <a:pPr>
              <a:buClr>
                <a:srgbClr val="58585A"/>
              </a:buClr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58585A"/>
                </a:solidFill>
              </a:rPr>
              <a:t>From the 18 sector indices of the market only 2 have negative returns (Media </a:t>
            </a:r>
            <a:r>
              <a:rPr lang="en-US" sz="1600" b="1" dirty="0" smtClean="0">
                <a:solidFill>
                  <a:srgbClr val="D85228"/>
                </a:solidFill>
              </a:rPr>
              <a:t>-24.3%</a:t>
            </a:r>
            <a:r>
              <a:rPr lang="en-US" sz="1600" dirty="0" smtClean="0">
                <a:solidFill>
                  <a:srgbClr val="58585A"/>
                </a:solidFill>
              </a:rPr>
              <a:t> &amp; Retail </a:t>
            </a:r>
            <a:r>
              <a:rPr lang="en-US" sz="1600" b="1" dirty="0" smtClean="0">
                <a:solidFill>
                  <a:srgbClr val="D85228"/>
                </a:solidFill>
              </a:rPr>
              <a:t>-19.6%</a:t>
            </a:r>
            <a:r>
              <a:rPr lang="en-US" sz="1600" dirty="0" smtClean="0">
                <a:solidFill>
                  <a:srgbClr val="58585A"/>
                </a:solidFill>
              </a:rPr>
              <a:t>) between 2014 and 2017 </a:t>
            </a:r>
            <a:endParaRPr lang="en-US" sz="1600" b="1" dirty="0" smtClean="0">
              <a:solidFill>
                <a:srgbClr val="8FB48F"/>
              </a:solidFill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Market Returns</a:t>
            </a:r>
            <a:br>
              <a:rPr lang="en-US" sz="3200" dirty="0" smtClean="0"/>
            </a:br>
            <a:r>
              <a:rPr lang="en-US" sz="2800" dirty="0" smtClean="0"/>
              <a:t>Private Non Financial Sector Positive Returns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560F551-554D-45C4-987C-56C322CC2A01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60000" y="6300000"/>
            <a:ext cx="7164000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ATHEXGROUP, August 31</a:t>
            </a:r>
            <a:r>
              <a:rPr lang="en-US" sz="10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1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2017</a:t>
            </a:r>
            <a:endParaRPr lang="el-GR" sz="10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252201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FTSE/ATHEX Global Traders Plus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438233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FTSE/ATHEX Factor Weight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6624265" y="3654137"/>
            <a:ext cx="3132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ATHEX Price Index Ex-Banks</a:t>
            </a:r>
            <a:endParaRPr lang="en-US" sz="1600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617" y="3975355"/>
            <a:ext cx="3132000" cy="2189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8441" y="3975355"/>
            <a:ext cx="3132000" cy="2189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4265" y="3975355"/>
            <a:ext cx="3132000" cy="218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8779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2617" y="1124744"/>
            <a:ext cx="9540000" cy="510300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Comparative Market Yields </a:t>
            </a:r>
            <a:br>
              <a:rPr lang="en-US" sz="3200" dirty="0" smtClean="0"/>
            </a:br>
            <a:r>
              <a:rPr lang="en-US" sz="2800" dirty="0" smtClean="0"/>
              <a:t>Private Non Financial Sector Reveals the Difference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560F551-554D-45C4-987C-56C322CC2A01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8000" y="6336000"/>
            <a:ext cx="6228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 : ATHEX GROUP August 31</a:t>
            </a:r>
            <a:r>
              <a:rPr lang="en-US" sz="9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2017</a:t>
            </a:r>
            <a:endParaRPr lang="en-US" sz="9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2497" y="4869160"/>
            <a:ext cx="936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l-GR" sz="1800" b="1" dirty="0" smtClean="0">
                <a:solidFill>
                  <a:srgbClr val="D07972"/>
                </a:solidFill>
                <a:latin typeface="Calibri" panose="020F0502020204030204" pitchFamily="34" charset="0"/>
              </a:rPr>
              <a:t>1,</a:t>
            </a:r>
            <a:r>
              <a:rPr lang="en-US" sz="1800" b="1" dirty="0" smtClean="0">
                <a:solidFill>
                  <a:srgbClr val="D07972"/>
                </a:solidFill>
                <a:latin typeface="Calibri" panose="020F0502020204030204" pitchFamily="34" charset="0"/>
              </a:rPr>
              <a:t>334</a:t>
            </a:r>
            <a:endParaRPr lang="en-US" sz="1200" b="1" dirty="0">
              <a:solidFill>
                <a:srgbClr val="D07972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576593" y="4365104"/>
            <a:ext cx="0" cy="104400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D07972"/>
            </a:solidFill>
            <a:prstDash val="solid"/>
            <a:round/>
            <a:headEnd type="triangle"/>
            <a:tailEnd type="triangle"/>
          </a:ln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spPr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745" t="3903"/>
          <a:stretch/>
        </p:blipFill>
        <p:spPr>
          <a:xfrm>
            <a:off x="4370263" y="1002804"/>
            <a:ext cx="5278338" cy="300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7767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Extrovert Companies Have Reacted Faster</a:t>
            </a:r>
            <a:br>
              <a:rPr lang="en-US" sz="3200" dirty="0" smtClean="0"/>
            </a:br>
            <a:r>
              <a:rPr lang="en-US" sz="2800" dirty="0" smtClean="0"/>
              <a:t>From the Historical Low Prices of 2012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8560F551-554D-45C4-987C-56C322CC2A01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288000" y="6336000"/>
            <a:ext cx="41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 : ATHEX GROUP August 31</a:t>
            </a:r>
            <a:r>
              <a:rPr lang="en-US" sz="9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2017, </a:t>
            </a:r>
            <a:r>
              <a:rPr lang="en-US" sz="1000" dirty="0" smtClean="0">
                <a:solidFill>
                  <a:srgbClr val="D85228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C.A.G.R. from low prices of June 5</a:t>
            </a:r>
            <a:r>
              <a:rPr lang="en-US" sz="9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2012</a:t>
            </a:r>
            <a:endParaRPr lang="en-US" sz="9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52000" y="1080000"/>
            <a:ext cx="9396000" cy="2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75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Compound Annual Growth Rate 2012 - 2017</a:t>
            </a:r>
            <a:endParaRPr lang="en-US" sz="1875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128321" y="1052752"/>
            <a:ext cx="180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D85228"/>
                </a:solidFill>
                <a:latin typeface="Calibri" pitchFamily="34" charset="0"/>
                <a:cs typeface="Calibri" pitchFamily="34" charset="0"/>
              </a:rPr>
              <a:t>*</a:t>
            </a:r>
            <a:endParaRPr lang="en-US" sz="9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984" b="1624"/>
          <a:stretch/>
        </p:blipFill>
        <p:spPr>
          <a:xfrm>
            <a:off x="532211" y="1396865"/>
            <a:ext cx="3924000" cy="4840447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1"/>
          </p:nvPr>
        </p:nvPicPr>
        <p:blipFill rotWithShape="1">
          <a:blip r:embed="rId4"/>
          <a:srcRect t="1984" b="1624"/>
          <a:stretch/>
        </p:blipFill>
        <p:spPr>
          <a:xfrm>
            <a:off x="5364561" y="1396865"/>
            <a:ext cx="3924000" cy="484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31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Corporate Bonds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Optimistic Messages from Market Relaunch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560F551-554D-45C4-987C-56C322CC2A01}" type="slidenum">
              <a:rPr lang="el-GR" smtClean="0"/>
              <a:pPr/>
              <a:t>6</a:t>
            </a:fld>
            <a:endParaRPr lang="el-GR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88000" y="6336000"/>
            <a:ext cx="3634858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 : ATHEX GROUP August 31</a:t>
            </a:r>
            <a:r>
              <a:rPr lang="en-US" sz="900" baseline="30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</a:t>
            </a:r>
            <a:r>
              <a:rPr lang="en-US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2017, </a:t>
            </a:r>
            <a:r>
              <a:rPr lang="el-GR" sz="9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€ </a:t>
            </a:r>
            <a:r>
              <a:rPr lang="en-US" sz="9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thous</a:t>
            </a:r>
            <a:endParaRPr lang="en-US" sz="9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80609" y="1196752"/>
            <a:ext cx="5040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75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Average Daily Trade Value</a:t>
            </a:r>
            <a:endParaRPr lang="en-US" sz="1875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609" y="1506212"/>
            <a:ext cx="5040000" cy="1848892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52000" y="1196752"/>
            <a:ext cx="4356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75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New Corporate Bonds</a:t>
            </a:r>
            <a:endParaRPr lang="en-US" sz="1875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/>
          <a:srcRect l="17470" t="8195"/>
          <a:stretch/>
        </p:blipFill>
        <p:spPr>
          <a:xfrm>
            <a:off x="252000" y="1545299"/>
            <a:ext cx="4356000" cy="1809805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252000" y="3573016"/>
            <a:ext cx="9360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5276" tIns="32637" rIns="65276" bIns="32637" numCol="1" anchor="ctr" anchorCtr="0" compatLnSpc="1">
            <a:prstTxWarp prst="textNoShape">
              <a:avLst/>
            </a:prstTxWarp>
          </a:bodyPr>
          <a:lstStyle>
            <a:lvl1pPr marL="344934" indent="-344934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3836" indent="-286271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accent2"/>
                </a:solidFill>
                <a:latin typeface="+mn-lt"/>
              </a:defRPr>
            </a:lvl2pPr>
            <a:lvl3pPr marL="1140391" indent="-225262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200">
                <a:solidFill>
                  <a:schemeClr val="accent2"/>
                </a:solidFill>
                <a:latin typeface="+mn-lt"/>
              </a:defRPr>
            </a:lvl3pPr>
            <a:lvl4pPr marL="1600302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accent2"/>
                </a:solidFill>
                <a:latin typeface="+mn-lt"/>
              </a:defRPr>
            </a:lvl4pPr>
            <a:lvl5pPr marL="2057867" indent="-229955" algn="l" defTabSz="915129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5pPr>
            <a:lvl6pPr marL="2733654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6pPr>
            <a:lvl7pPr marL="3409442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7pPr>
            <a:lvl8pPr marL="4085229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8pPr>
            <a:lvl9pPr marL="4761016" indent="-229955" algn="l" defTabSz="915129" rtl="0" fontAlgn="base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accent2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75" b="1" dirty="0" smtClean="0">
                <a:solidFill>
                  <a:srgbClr val="58585A"/>
                </a:solidFill>
                <a:latin typeface="Calibri" pitchFamily="34" charset="0"/>
                <a:cs typeface="Calibri" pitchFamily="34" charset="0"/>
              </a:rPr>
              <a:t>Hellenic Corporate Bonds Index</a:t>
            </a:r>
            <a:endParaRPr lang="en-US" sz="1875" b="1" dirty="0">
              <a:solidFill>
                <a:srgbClr val="58585A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781" y="3861048"/>
            <a:ext cx="9360000" cy="215926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1617" y="4036605"/>
            <a:ext cx="146685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7769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010_05_25_HELEX_IR_Presentation_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0_05_25_HELEX_IR_Presentation__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010_05_25_HELEX_IR_Presentation_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_05_25_HELEX_IR_Presentation_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_05_25_HELEX_IR_Presentation_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_05_25_HELEX_IR_Presentation_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_05_25_HELEX_IR_Presentation_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_05_25_HELEX_IR_Presentation_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_05_25_HELEX_IR_Presentation_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2010_05_25_HELEX_IR_Presentation__EN</Template>
  <TotalTime>52410</TotalTime>
  <Words>281</Words>
  <Application>Microsoft Office PowerPoint</Application>
  <PresentationFormat>Custom</PresentationFormat>
  <Paragraphs>48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2010_05_25_HELEX_IR_Presentation__EN</vt:lpstr>
      <vt:lpstr>PowerPoint Presentation</vt:lpstr>
      <vt:lpstr>Market Returns Financial Sector Dominates Market Performance</vt:lpstr>
      <vt:lpstr>Market Returns Private Non Financial Sector Positive Returns</vt:lpstr>
      <vt:lpstr>Comparative Market Yields  Private Non Financial Sector Reveals the Difference</vt:lpstr>
      <vt:lpstr>Extrovert Companies Have Reacted Faster From the Historical Low Prices of 2012</vt:lpstr>
      <vt:lpstr>Corporate Bonds Optimistic Messages from Market Relaunch</vt:lpstr>
    </vt:vector>
  </TitlesOfParts>
  <Company>CSD 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HELEX Group</dc:creator>
  <cp:lastModifiedBy>Poulakidas, Christos</cp:lastModifiedBy>
  <cp:revision>2425</cp:revision>
  <cp:lastPrinted>2017-09-11T16:12:04Z</cp:lastPrinted>
  <dcterms:created xsi:type="dcterms:W3CDTF">2010-06-01T07:40:50Z</dcterms:created>
  <dcterms:modified xsi:type="dcterms:W3CDTF">2017-09-28T11:45:30Z</dcterms:modified>
</cp:coreProperties>
</file>